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4318" r:id="rId1"/>
  </p:sldMasterIdLst>
  <p:notesMasterIdLst>
    <p:notesMasterId r:id="rId13"/>
  </p:notesMasterIdLst>
  <p:sldIdLst>
    <p:sldId id="288" r:id="rId2"/>
    <p:sldId id="341" r:id="rId3"/>
    <p:sldId id="336" r:id="rId4"/>
    <p:sldId id="342" r:id="rId5"/>
    <p:sldId id="343" r:id="rId6"/>
    <p:sldId id="345" r:id="rId7"/>
    <p:sldId id="348" r:id="rId8"/>
    <p:sldId id="346" r:id="rId9"/>
    <p:sldId id="349" r:id="rId10"/>
    <p:sldId id="347" r:id="rId11"/>
    <p:sldId id="344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4CABB0A-BABF-4C7E-8477-12EA3CC136D8}">
          <p14:sldIdLst>
            <p14:sldId id="288"/>
            <p14:sldId id="341"/>
            <p14:sldId id="336"/>
            <p14:sldId id="342"/>
            <p14:sldId id="343"/>
            <p14:sldId id="345"/>
            <p14:sldId id="348"/>
            <p14:sldId id="346"/>
            <p14:sldId id="349"/>
            <p14:sldId id="347"/>
            <p14:sldId id="344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8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575A23-8854-4BE2-BB7F-6B245A1C2E2C}" type="datetimeFigureOut">
              <a:rPr lang="en-US" smtClean="0"/>
              <a:t>3/18/2021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687DC4-BA37-4759-8DCB-AAFC447356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60938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65420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3316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79187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68720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792056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70978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9989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8583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2717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1366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9171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956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167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58968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083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smtClean="0"/>
              <a:t>3/18/2021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297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smtClean="0"/>
              <a:pPr/>
              <a:t>3/18/2021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90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9" r:id="rId1"/>
    <p:sldLayoutId id="2147484320" r:id="rId2"/>
    <p:sldLayoutId id="2147484321" r:id="rId3"/>
    <p:sldLayoutId id="2147484322" r:id="rId4"/>
    <p:sldLayoutId id="2147484323" r:id="rId5"/>
    <p:sldLayoutId id="2147484324" r:id="rId6"/>
    <p:sldLayoutId id="2147484325" r:id="rId7"/>
    <p:sldLayoutId id="2147484326" r:id="rId8"/>
    <p:sldLayoutId id="2147484327" r:id="rId9"/>
    <p:sldLayoutId id="2147484328" r:id="rId10"/>
    <p:sldLayoutId id="2147484329" r:id="rId11"/>
    <p:sldLayoutId id="2147484330" r:id="rId12"/>
    <p:sldLayoutId id="2147484331" r:id="rId13"/>
    <p:sldLayoutId id="2147484332" r:id="rId14"/>
    <p:sldLayoutId id="2147484333" r:id="rId15"/>
    <p:sldLayoutId id="214748433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bridgespan.org/insights/library/organizational-effectiveness/unproductive-meetings-maybe-its-your-agenda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ublicdomainpictures.net/view-image.php?image=20848&amp;picture=dollars-background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CACE9756-BEEE-4D38-94B5-AE45E7EA02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702" y="1091817"/>
            <a:ext cx="9613861" cy="3108960"/>
          </a:xfrm>
          <a:gradFill>
            <a:gsLst>
              <a:gs pos="0">
                <a:schemeClr val="accent1">
                  <a:lumMod val="60000"/>
                  <a:lumOff val="40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en-US" sz="8000" dirty="0">
                <a:solidFill>
                  <a:schemeClr val="tx1"/>
                </a:solidFill>
                <a:latin typeface="Algerian" panose="04020705040A02060702" pitchFamily="82" charset="0"/>
              </a:rPr>
              <a:t>Jermyn Borough 	Council Meeting</a:t>
            </a:r>
            <a:br>
              <a:rPr lang="en-US" sz="8000" dirty="0">
                <a:solidFill>
                  <a:schemeClr val="tx1"/>
                </a:solidFill>
                <a:latin typeface="Algerian" panose="04020705040A02060702" pitchFamily="82" charset="0"/>
              </a:rPr>
            </a:br>
            <a:br>
              <a:rPr lang="en-US" sz="8000" dirty="0">
                <a:solidFill>
                  <a:schemeClr val="tx1"/>
                </a:solidFill>
                <a:latin typeface="Algerian" panose="04020705040A02060702" pitchFamily="82" charset="0"/>
              </a:rPr>
            </a:br>
            <a:r>
              <a:rPr lang="en-US" sz="8000" dirty="0">
                <a:solidFill>
                  <a:schemeClr val="tx1"/>
                </a:solidFill>
                <a:latin typeface="Algerian" panose="04020705040A02060702" pitchFamily="82" charset="0"/>
              </a:rPr>
              <a:t>3/18/21</a:t>
            </a:r>
            <a:br>
              <a:rPr lang="en-US" sz="8000" dirty="0">
                <a:solidFill>
                  <a:schemeClr val="bg1"/>
                </a:solidFill>
                <a:latin typeface="Algerian" panose="04020705040A02060702" pitchFamily="82" charset="0"/>
              </a:rPr>
            </a:br>
            <a:endParaRPr lang="en-US" sz="8000" dirty="0"/>
          </a:p>
        </p:txBody>
      </p:sp>
    </p:spTree>
    <p:extLst>
      <p:ext uri="{BB962C8B-B14F-4D97-AF65-F5344CB8AC3E}">
        <p14:creationId xmlns:p14="http://schemas.microsoft.com/office/powerpoint/2010/main" val="17990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F0147BD-2AC4-472A-A611-F0B38C4788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6314" y="1260629"/>
            <a:ext cx="9339371" cy="39095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54328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238BF8B-0DF7-4ACE-B1F3-847B344ADA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31234" y="519952"/>
            <a:ext cx="9329531" cy="56251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0377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D324B2-BDF5-40AA-A38A-AF59FB9CB7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1500" y="334782"/>
            <a:ext cx="8534400" cy="95712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tx1"/>
                </a:solidFill>
                <a:latin typeface="Copperplate Gothic Bold" panose="020E0705020206020404" pitchFamily="34" charset="0"/>
              </a:rPr>
              <a:t>Meeting Agenda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9E0C47B-86FD-46F5-A8B6-57F331DC08A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108972" y="1462246"/>
            <a:ext cx="2667000" cy="26670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9F5B5CA-1526-4AD1-B45F-4682A86FD962}"/>
              </a:ext>
            </a:extLst>
          </p:cNvPr>
          <p:cNvSpPr txBox="1"/>
          <p:nvPr/>
        </p:nvSpPr>
        <p:spPr>
          <a:xfrm>
            <a:off x="1416028" y="917912"/>
            <a:ext cx="6094520" cy="59400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Call to Order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Pledge of Allegiance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Roll Call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Previous Meeting Minutes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Ratification of Bills Paid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Treasurer’s Report/Bills Payable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Correspondence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Public Comment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Professional Reports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Committee Reports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Borough Manager Report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Bacon St. Sewer Project Bids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Climate Action Plan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Bonnie Dr.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Enerlogics</a:t>
            </a: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MOU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Server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Executive Session 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New Business</a:t>
            </a:r>
          </a:p>
          <a:p>
            <a:pPr marL="342900" marR="0" lvl="0" indent="-342900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Adjournment</a:t>
            </a:r>
          </a:p>
        </p:txBody>
      </p:sp>
    </p:spTree>
    <p:extLst>
      <p:ext uri="{BB962C8B-B14F-4D97-AF65-F5344CB8AC3E}">
        <p14:creationId xmlns:p14="http://schemas.microsoft.com/office/powerpoint/2010/main" val="2120530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516EA58-C05A-4187-861D-AEF94D6297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63481" y="4588084"/>
            <a:ext cx="10644326" cy="2123434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6" y="494950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2464732" y="1171764"/>
            <a:ext cx="6744749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0" i="0" u="none" strike="noStrike" baseline="0" dirty="0">
                <a:latin typeface="Arial" panose="020B0604020202020204" pitchFamily="34" charset="0"/>
              </a:rPr>
              <a:t>3/18/21</a:t>
            </a:r>
          </a:p>
          <a:p>
            <a:pPr algn="ctr"/>
            <a:r>
              <a:rPr lang="en-US" sz="2000" b="0" i="0" u="none" strike="noStrike" baseline="0" dirty="0"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  <a:p>
            <a:pPr lvl="2"/>
            <a:r>
              <a:rPr lang="en-US" sz="2000" b="0" i="0" u="none" strike="noStrike" baseline="0" dirty="0">
                <a:latin typeface="Arial" panose="020B0604020202020204" pitchFamily="34" charset="0"/>
              </a:rPr>
              <a:t>Capital Reserve - DPW 			10,397.72</a:t>
            </a:r>
          </a:p>
          <a:p>
            <a:pPr lvl="2"/>
            <a:r>
              <a:rPr lang="en-US" sz="2000" b="0" i="0" u="none" strike="noStrike" baseline="0" dirty="0">
                <a:latin typeface="Arial" panose="020B0604020202020204" pitchFamily="34" charset="0"/>
              </a:rPr>
              <a:t>Capital Reserve - Police 		3,620.18</a:t>
            </a:r>
          </a:p>
          <a:p>
            <a:pPr lvl="2"/>
            <a:r>
              <a:rPr lang="en-US" sz="2000" b="0" i="0" u="none" strike="noStrike" baseline="0" dirty="0">
                <a:latin typeface="Arial" panose="020B0604020202020204" pitchFamily="34" charset="0"/>
              </a:rPr>
              <a:t>Crime Watch Fund 				755.44</a:t>
            </a:r>
          </a:p>
          <a:p>
            <a:pPr lvl="2"/>
            <a:r>
              <a:rPr lang="en-US" sz="2000" b="0" i="0" u="none" strike="noStrike" baseline="0" dirty="0">
                <a:latin typeface="Arial" panose="020B0604020202020204" pitchFamily="34" charset="0"/>
              </a:rPr>
              <a:t>General Fund - Community 		153,732.27</a:t>
            </a:r>
          </a:p>
          <a:p>
            <a:pPr lvl="2"/>
            <a:r>
              <a:rPr lang="en-US" sz="2000" b="0" i="0" u="none" strike="noStrike" baseline="0" dirty="0">
                <a:latin typeface="Arial" panose="020B0604020202020204" pitchFamily="34" charset="0"/>
              </a:rPr>
              <a:t>General Fund - FNB 			1,906.66</a:t>
            </a:r>
          </a:p>
          <a:p>
            <a:pPr lvl="2"/>
            <a:r>
              <a:rPr lang="en-US" sz="2000" b="0" i="0" u="none" strike="noStrike" baseline="0" dirty="0">
                <a:latin typeface="Arial" panose="020B0604020202020204" pitchFamily="34" charset="0"/>
              </a:rPr>
              <a:t>Holiday Lights Fund 			543.90</a:t>
            </a:r>
            <a:endParaRPr lang="en-US" sz="20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1069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C5F2A5-3600-4828-90CD-8C79B16E0CE7}"/>
              </a:ext>
            </a:extLst>
          </p:cNvPr>
          <p:cNvSpPr txBox="1"/>
          <p:nvPr/>
        </p:nvSpPr>
        <p:spPr>
          <a:xfrm>
            <a:off x="1939685" y="1202836"/>
            <a:ext cx="8100105" cy="52014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000" b="0" i="0" u="none" strike="noStrike" baseline="0" dirty="0">
                <a:latin typeface="Arial" panose="020B0604020202020204" pitchFamily="34" charset="0"/>
              </a:rPr>
              <a:t>3/18/21</a:t>
            </a:r>
          </a:p>
          <a:p>
            <a:pPr algn="ctr"/>
            <a:r>
              <a:rPr lang="en-US" sz="2000" b="0" i="0" u="none" strike="noStrike" baseline="0" dirty="0">
                <a:latin typeface="Arial" panose="020B0604020202020204" pitchFamily="34" charset="0"/>
              </a:rPr>
              <a:t>ASSETS</a:t>
            </a:r>
          </a:p>
          <a:p>
            <a:pPr algn="l"/>
            <a:endParaRPr lang="en-US" sz="2000" b="0" i="0" u="none" strike="noStrike" baseline="0" dirty="0">
              <a:latin typeface="Arial" panose="020B0604020202020204" pitchFamily="34" charset="0"/>
            </a:endParaRP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Investment - General Fund 		1,001.42</a:t>
            </a: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Investment - Liquid Fuels 			33,812.22</a:t>
            </a: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Investment - Paving Fund 			1,011.91</a:t>
            </a: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Investment - Recycling 			5,003.16</a:t>
            </a: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Investment - Refuse 				2,604.77</a:t>
            </a: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Liquid Fuels - FNB 				72,767.57</a:t>
            </a: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Petty Cash 						151.42</a:t>
            </a: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Recreations Fund 				13,093.22</a:t>
            </a: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Recycling - Community 			7,773.52</a:t>
            </a:r>
          </a:p>
          <a:p>
            <a:pPr lvl="3"/>
            <a:r>
              <a:rPr lang="en-US" sz="20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Refuse Checking - FNB 			29,418.20</a:t>
            </a:r>
          </a:p>
          <a:p>
            <a:pPr lvl="3"/>
            <a:endParaRPr lang="en-US" sz="20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3"/>
            <a:endParaRPr lang="en-US" sz="2000" b="0" i="0" u="none" strike="noStrike" baseline="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3200" b="0" i="0" u="none" strike="noStrike" baseline="0" dirty="0">
                <a:latin typeface="Calibri" panose="020F0502020204030204" pitchFamily="34" charset="0"/>
                <a:cs typeface="Calibri" panose="020F0502020204030204" pitchFamily="34" charset="0"/>
              </a:rPr>
              <a:t>Total Checking/Savings 	 		</a:t>
            </a:r>
            <a:r>
              <a:rPr lang="en-US" sz="3200" b="0" i="0" u="none" strike="noStrike" baseline="0" dirty="0">
                <a:latin typeface="Arial" panose="020B0604020202020204" pitchFamily="34" charset="0"/>
              </a:rPr>
              <a:t>337,593.58</a:t>
            </a:r>
            <a:endParaRPr lang="en-US" sz="3200" b="1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18624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EA39CFE-CA01-42EB-B84B-4BCC08CFB209}"/>
              </a:ext>
            </a:extLst>
          </p:cNvPr>
          <p:cNvSpPr/>
          <p:nvPr/>
        </p:nvSpPr>
        <p:spPr>
          <a:xfrm>
            <a:off x="2936144" y="255799"/>
            <a:ext cx="610718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dirty="0">
                <a:latin typeface="Copperplate Gothic Bold" panose="020E0705020206020404" pitchFamily="34" charset="0"/>
              </a:rPr>
              <a:t>Treasurer’s report</a:t>
            </a:r>
            <a:endParaRPr lang="en-US" sz="4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FE4F200-B419-4175-A04A-F79DD4FA4219}"/>
              </a:ext>
            </a:extLst>
          </p:cNvPr>
          <p:cNvSpPr txBox="1"/>
          <p:nvPr/>
        </p:nvSpPr>
        <p:spPr>
          <a:xfrm>
            <a:off x="1426127" y="2703016"/>
            <a:ext cx="912722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endParaRPr lang="en-US" sz="4800" b="0" i="0" u="none" strike="noStrike" baseline="0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/>
            <a:r>
              <a:rPr lang="en-US" sz="3200" dirty="0">
                <a:latin typeface="Calibri" panose="020F0502020204030204" pitchFamily="34" charset="0"/>
                <a:cs typeface="Calibri" panose="020F0502020204030204" pitchFamily="34" charset="0"/>
              </a:rPr>
              <a:t>Accounts Payable 				</a:t>
            </a:r>
            <a:r>
              <a:rPr lang="en-US" sz="3200" b="0" i="0" u="none" strike="noStrike" baseline="0" dirty="0">
                <a:latin typeface="Arial" panose="020B0604020202020204" pitchFamily="34" charset="0"/>
              </a:rPr>
              <a:t>27,625.13</a:t>
            </a:r>
            <a:endParaRPr lang="en-US" sz="32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2981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0EA195A9-BF22-4B09-8C9C-534CC0E1F9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6875" y="221500"/>
            <a:ext cx="5002825" cy="64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42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1073149-A0F4-48F7-8D39-E6B7AF29EE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9306169"/>
              </p:ext>
            </p:extLst>
          </p:nvPr>
        </p:nvGraphicFramePr>
        <p:xfrm>
          <a:off x="2092478" y="1602882"/>
          <a:ext cx="6870701" cy="45542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1630">
                  <a:extLst>
                    <a:ext uri="{9D8B030D-6E8A-4147-A177-3AD203B41FA5}">
                      <a16:colId xmlns:a16="http://schemas.microsoft.com/office/drawing/2014/main" val="4252219021"/>
                    </a:ext>
                  </a:extLst>
                </a:gridCol>
                <a:gridCol w="2997605">
                  <a:extLst>
                    <a:ext uri="{9D8B030D-6E8A-4147-A177-3AD203B41FA5}">
                      <a16:colId xmlns:a16="http://schemas.microsoft.com/office/drawing/2014/main" val="4214510690"/>
                    </a:ext>
                  </a:extLst>
                </a:gridCol>
                <a:gridCol w="1741466">
                  <a:extLst>
                    <a:ext uri="{9D8B030D-6E8A-4147-A177-3AD203B41FA5}">
                      <a16:colId xmlns:a16="http://schemas.microsoft.com/office/drawing/2014/main" val="4227530753"/>
                    </a:ext>
                  </a:extLst>
                </a:gridCol>
              </a:tblGrid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2/28/2019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$25,939.21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$2,523.77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13341529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3/31/2019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$26,609.33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$670.12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286653541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4/30/2019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$27,792.58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$1,183.25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033067606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5/31/2019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$27,762.08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-$30.50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97547708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6/30/2019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$30,163.00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$2,400.92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067196492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7/31/2019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$31,307.99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$1,144.99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28680069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8/31/2019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$32,491.86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$1,183.87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87326036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9/30/2019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$33,813.53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$1,321.67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139424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10/31/2019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$35,460.80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$1,647.27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5547703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11/30/2019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$36,983.55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$1,522.75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05640398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12/31/2019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$38,645.55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$1,662.00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14243112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1/31/2020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$40,327.05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$1,681.50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77818562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2/29/2020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$39,759.82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-$567.23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56948518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3/31/2020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$37,349.22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-$2,410.60</a:t>
                      </a:r>
                      <a:endParaRPr lang="en-US" sz="900" b="0" i="0" u="none" strike="noStrike" dirty="0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595752351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4/30/2020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$40,874.93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$3,525.71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26634953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5/31/2020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$43,293.88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$2,418.95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5297928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6/30/2020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$45,559.06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$2,265.18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22378704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7/31/2020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$48,053.80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$2,494.74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7782862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8/31/2020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$51,401.24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$3,347.44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98062323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9/30/2020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$51,473.47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$72.23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09221195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10/31/2020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$51,737.09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$263.62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8176395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11/30/2020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$56,900.12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$5,163.03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49707421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12/31/2020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$59,697.92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$2,797.80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07991690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1/31/2021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$60,434.30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$736.38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74624805"/>
                  </a:ext>
                </a:extLst>
              </a:tr>
              <a:tr h="18217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2/28/2021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$63,540.03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$3,105.73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22916047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D122A1B8-316A-4C33-9E89-3F44D50AA4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7433725"/>
              </p:ext>
            </p:extLst>
          </p:nvPr>
        </p:nvGraphicFramePr>
        <p:xfrm>
          <a:off x="2092479" y="21732"/>
          <a:ext cx="6870701" cy="158115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131630">
                  <a:extLst>
                    <a:ext uri="{9D8B030D-6E8A-4147-A177-3AD203B41FA5}">
                      <a16:colId xmlns:a16="http://schemas.microsoft.com/office/drawing/2014/main" val="3182455451"/>
                    </a:ext>
                  </a:extLst>
                </a:gridCol>
                <a:gridCol w="2997605">
                  <a:extLst>
                    <a:ext uri="{9D8B030D-6E8A-4147-A177-3AD203B41FA5}">
                      <a16:colId xmlns:a16="http://schemas.microsoft.com/office/drawing/2014/main" val="4180279171"/>
                    </a:ext>
                  </a:extLst>
                </a:gridCol>
                <a:gridCol w="1741466">
                  <a:extLst>
                    <a:ext uri="{9D8B030D-6E8A-4147-A177-3AD203B41FA5}">
                      <a16:colId xmlns:a16="http://schemas.microsoft.com/office/drawing/2014/main" val="2593671060"/>
                    </a:ext>
                  </a:extLst>
                </a:gridCol>
              </a:tblGrid>
              <a:tr h="1123950"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800" u="none" strike="noStrike">
                          <a:effectLst/>
                        </a:rPr>
                        <a:t>Jermyn Borough General Employee Pension Plan Valuation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9266320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Date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>
                          <a:effectLst/>
                        </a:rPr>
                        <a:t>Value</a:t>
                      </a:r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dirty="0">
                          <a:effectLst/>
                        </a:rPr>
                        <a:t>Change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3402555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54205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B9F5A2C-FE6D-4CA0-AB65-EC6F9248A2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71687" y="885825"/>
            <a:ext cx="8048625" cy="5086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03847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gradFill>
          <a:gsLst>
            <a:gs pos="0">
              <a:schemeClr val="accent1">
                <a:lumMod val="60000"/>
                <a:lumOff val="40000"/>
              </a:schemeClr>
            </a:gs>
            <a:gs pos="100000">
              <a:schemeClr val="bg2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1422E7B4-B512-4BB3-8532-4610199510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6458335"/>
              </p:ext>
            </p:extLst>
          </p:nvPr>
        </p:nvGraphicFramePr>
        <p:xfrm>
          <a:off x="2762003" y="556704"/>
          <a:ext cx="5194300" cy="14478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5376">
                  <a:extLst>
                    <a:ext uri="{9D8B030D-6E8A-4147-A177-3AD203B41FA5}">
                      <a16:colId xmlns:a16="http://schemas.microsoft.com/office/drawing/2014/main" val="1294816589"/>
                    </a:ext>
                  </a:extLst>
                </a:gridCol>
                <a:gridCol w="1627780">
                  <a:extLst>
                    <a:ext uri="{9D8B030D-6E8A-4147-A177-3AD203B41FA5}">
                      <a16:colId xmlns:a16="http://schemas.microsoft.com/office/drawing/2014/main" val="3752246536"/>
                    </a:ext>
                  </a:extLst>
                </a:gridCol>
                <a:gridCol w="1891144">
                  <a:extLst>
                    <a:ext uri="{9D8B030D-6E8A-4147-A177-3AD203B41FA5}">
                      <a16:colId xmlns:a16="http://schemas.microsoft.com/office/drawing/2014/main" val="2554362821"/>
                    </a:ext>
                  </a:extLst>
                </a:gridCol>
              </a:tblGrid>
              <a:tr h="120015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2000" u="none" strike="noStrike">
                          <a:effectLst/>
                        </a:rPr>
                        <a:t>Jermyn Borough Police Officer Pension Plan Valuation</a:t>
                      </a:r>
                      <a:endParaRPr lang="en-US" sz="2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9301941"/>
                  </a:ext>
                </a:extLst>
              </a:tr>
              <a:tr h="2476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Date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>
                          <a:effectLst/>
                        </a:rPr>
                        <a:t>Value</a:t>
                      </a:r>
                      <a:endParaRPr lang="en-US" sz="14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u="none" strike="noStrike" dirty="0">
                          <a:effectLst/>
                        </a:rPr>
                        <a:t>Change</a:t>
                      </a:r>
                      <a:endParaRPr lang="en-US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2824509463"/>
                  </a:ext>
                </a:extLst>
              </a:tr>
            </a:tbl>
          </a:graphicData>
        </a:graphic>
      </p:graphicFrame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CF3019AA-8CBA-456D-80E7-DCF0842FA1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65613768"/>
              </p:ext>
            </p:extLst>
          </p:nvPr>
        </p:nvGraphicFramePr>
        <p:xfrm>
          <a:off x="2762003" y="2004504"/>
          <a:ext cx="5194300" cy="3881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75376">
                  <a:extLst>
                    <a:ext uri="{9D8B030D-6E8A-4147-A177-3AD203B41FA5}">
                      <a16:colId xmlns:a16="http://schemas.microsoft.com/office/drawing/2014/main" val="3324922014"/>
                    </a:ext>
                  </a:extLst>
                </a:gridCol>
                <a:gridCol w="1627780">
                  <a:extLst>
                    <a:ext uri="{9D8B030D-6E8A-4147-A177-3AD203B41FA5}">
                      <a16:colId xmlns:a16="http://schemas.microsoft.com/office/drawing/2014/main" val="1741711177"/>
                    </a:ext>
                  </a:extLst>
                </a:gridCol>
                <a:gridCol w="1891144">
                  <a:extLst>
                    <a:ext uri="{9D8B030D-6E8A-4147-A177-3AD203B41FA5}">
                      <a16:colId xmlns:a16="http://schemas.microsoft.com/office/drawing/2014/main" val="3208275142"/>
                    </a:ext>
                  </a:extLst>
                </a:gridCol>
              </a:tblGrid>
              <a:tr h="155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2/28/2019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440,609.00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$42,951.10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51260491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3/31/2019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443,655.49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$3,046.49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679696505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4/30/2019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452,233.69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$8,578.20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52332812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5/31/2019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435,544.34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-$16,689.35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842059979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6/30/2019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450,800.80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$15,256.46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96087776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7/31/2019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451,062.71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$261.91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87082167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8/31/2019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446,203.33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-$4,859.38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44434788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9/30/2019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446,043.85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-$159.48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77920041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10/31/2019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467,082.31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$21,038.46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93577589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11/30/2019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473,175.35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$6,093.04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98669583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12/31/2019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480,217.58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$7,042.23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913831730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1/31/2020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477,122.56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-$3,095.02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65919942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2/29/2020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453,423.83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-$23,698.73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03567718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3/31/2020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412,072.61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-$41,351.22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750619949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4/30/2020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437,229.25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$25,156.64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885000829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5/31/2020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450,055.98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$12,826.73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41069443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6/30/2020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455,640.58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$5,584.60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84067804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7/31/2020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468,358.69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$12,718.11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36570908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8/31/2020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483,401.64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$15,042.95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358667416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9/30/2020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472,550.34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-$10,851.30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319682591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10/31/2020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461,969.26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-$10,581.08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751275835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11/30/2020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497,033.61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$35,064.35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250101653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12/31/2020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509,995.50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$12,961.89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67370578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1/31/2021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505,410.61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>
                          <a:effectLst/>
                        </a:rPr>
                        <a:t>-$4,584.89</a:t>
                      </a:r>
                      <a:endParaRPr lang="en-US" sz="900" b="0" i="0" u="none" strike="noStrike">
                        <a:solidFill>
                          <a:srgbClr val="9C0006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37512312"/>
                  </a:ext>
                </a:extLst>
              </a:tr>
              <a:tr h="155257"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2/28/2021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900" u="none" strike="noStrike">
                          <a:effectLst/>
                        </a:rPr>
                        <a:t>514,685.82</a:t>
                      </a:r>
                      <a:endParaRPr lang="en-US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u="none" strike="noStrike" dirty="0">
                          <a:effectLst/>
                        </a:rPr>
                        <a:t>$9,275.21</a:t>
                      </a:r>
                      <a:endParaRPr lang="en-US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4196179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23706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random/>
      </p:transition>
    </mc:Choice>
    <mc:Fallback>
      <p:transition spd="slow">
        <p:random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0</TotalTime>
  <Words>455</Words>
  <Application>Microsoft Office PowerPoint</Application>
  <PresentationFormat>Widescreen</PresentationFormat>
  <Paragraphs>209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9" baseType="lpstr">
      <vt:lpstr>Algerian</vt:lpstr>
      <vt:lpstr>Arial</vt:lpstr>
      <vt:lpstr>Calibri</vt:lpstr>
      <vt:lpstr>Copperplate Gothic Bold</vt:lpstr>
      <vt:lpstr>Symbol</vt:lpstr>
      <vt:lpstr>Trebuchet MS</vt:lpstr>
      <vt:lpstr>Wingdings 3</vt:lpstr>
      <vt:lpstr>Facet</vt:lpstr>
      <vt:lpstr>Jermyn Borough  Council Meeting  3/18/21 </vt:lpstr>
      <vt:lpstr>Meeting Agenda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Jermyn Borough Council Meeting</dc:title>
  <dc:creator>Dan Markey</dc:creator>
  <cp:lastModifiedBy> </cp:lastModifiedBy>
  <cp:revision>55</cp:revision>
  <dcterms:created xsi:type="dcterms:W3CDTF">2019-10-03T16:39:17Z</dcterms:created>
  <dcterms:modified xsi:type="dcterms:W3CDTF">2021-03-18T22:46:13Z</dcterms:modified>
</cp:coreProperties>
</file>